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9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6858000" cy="9144000"/>
  <p:embeddedFontLst>
    <p:embeddedFont>
      <p:font typeface="Old Standard TT" panose="020B0604020202020204" charset="0"/>
      <p:regular r:id="rId27"/>
      <p:bold r:id="rId28"/>
      <p: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Roboto Slab Medium" panose="020F0502020204030204" pitchFamily="2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fb46f8623_3_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fb46f8623_3_1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fb46f8623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fb46f8623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fb46f8623_3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fb46f8623_3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fb46f8623_3_1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fb46f8623_3_10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afb46f8623_3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afb46f8623_3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fb46f8623_3_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fb46f8623_3_10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fb46f8623_3_1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afb46f8623_3_1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fb46f8623_3_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fb46f8623_3_1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afb46f8623_3_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afb46f8623_3_1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afe46ea4cf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afe46ea4cf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fb46f8623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fb46f8623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fb46f8623_3_1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afb46f8623_3_1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fb46f8623_3_3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afb46f8623_3_3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fb46f8623_3_3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afb46f8623_3_3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fbf5abe2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afbf5abe2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afb46f8623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afb46f8623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fb46f8623_3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fb46f8623_3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fb46f8623_3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fb46f8623_3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fb46f8623_3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afb46f8623_3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fb46f8623_3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fb46f8623_3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fb46f862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fb46f862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fb46f8623_3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fb46f8623_3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xsystems.com/enterprise_architect_user_guide/16.0/guide_books/mbse_ea_documentation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sciencedirect.com/science/article/pii/S2046043023000321" TargetMode="External"/><Relationship Id="rId5" Type="http://schemas.openxmlformats.org/officeDocument/2006/relationships/hyperlink" Target="https://www.freertos.org/FreeRTOS-quick-start-guide.html" TargetMode="External"/><Relationship Id="rId4" Type="http://schemas.openxmlformats.org/officeDocument/2006/relationships/hyperlink" Target="https://sysml.org/tutorials/sysml-diagram-tutorial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ESE Group 6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53850" y="321014"/>
            <a:ext cx="8118600" cy="18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 Slab Medium"/>
                <a:ea typeface="Roboto Slab Medium"/>
                <a:cs typeface="Roboto Slab Medium"/>
                <a:sym typeface="Roboto Slab Medium"/>
              </a:rPr>
              <a:t>NETWORKED TRAFFIC CONTROL IN SMART CITY</a:t>
            </a:r>
            <a:endParaRPr sz="2500">
              <a:solidFill>
                <a:schemeClr val="lt1"/>
              </a:solidFill>
              <a:latin typeface="Roboto Slab Medium"/>
              <a:ea typeface="Roboto Slab Medium"/>
              <a:cs typeface="Roboto Slab Medium"/>
              <a:sym typeface="Roboto Slab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B45F06"/>
              </a:solidFill>
              <a:latin typeface="Roboto Slab Medium"/>
              <a:ea typeface="Roboto Slab Medium"/>
              <a:cs typeface="Roboto Slab Medium"/>
              <a:sym typeface="Roboto Slab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 Slab Medium"/>
                <a:ea typeface="Roboto Slab Medium"/>
                <a:cs typeface="Roboto Slab Medium"/>
                <a:sym typeface="Roboto Slab Medium"/>
              </a:rPr>
              <a:t>ESE GROUP 6</a:t>
            </a:r>
            <a:endParaRPr sz="1700">
              <a:solidFill>
                <a:schemeClr val="lt1"/>
              </a:solidFill>
              <a:latin typeface="Roboto Slab Medium"/>
              <a:ea typeface="Roboto Slab Medium"/>
              <a:cs typeface="Roboto Slab Medium"/>
              <a:sym typeface="Roboto Slab Medium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</a:t>
            </a:fld>
            <a:endParaRPr>
              <a:solidFill>
                <a:schemeClr val="accen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1035225" y="4604150"/>
            <a:ext cx="6263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50" y="4395213"/>
            <a:ext cx="1647926" cy="5938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6347800" y="3730225"/>
            <a:ext cx="2740200" cy="13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Arjun Veeramony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Angel Mary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Swathi Chandrashekaraiah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Vipin Krishna Vijayakumar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Akhilesh Kakkayamkode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0575" y="2067350"/>
            <a:ext cx="3414856" cy="181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466600" y="1604475"/>
            <a:ext cx="3297900" cy="1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Activity Diagram for Networked Traffic Control in an Accident Scenario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10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1525" y="0"/>
            <a:ext cx="40859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578425" y="1743750"/>
            <a:ext cx="2984700" cy="1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Sequence Diagram for Networked Traffic Control in an Accident Scenario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11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850" y="0"/>
            <a:ext cx="4273776" cy="506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453875" y="1835425"/>
            <a:ext cx="16014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Block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Diagram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12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525" y="0"/>
            <a:ext cx="6032024" cy="50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321625" y="1598575"/>
            <a:ext cx="2079300" cy="13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Internal Block Diagram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13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275" y="343700"/>
            <a:ext cx="5330801" cy="437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title"/>
          </p:nvPr>
        </p:nvSpPr>
        <p:spPr>
          <a:xfrm>
            <a:off x="192650" y="1502275"/>
            <a:ext cx="22437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lang="en" sz="25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 </a:t>
            </a:r>
            <a:r>
              <a:rPr lang="en" sz="228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Parametric Constraint Diagram</a:t>
            </a:r>
            <a:r>
              <a:rPr lang="en" sz="218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18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14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850" y="152400"/>
            <a:ext cx="6676452" cy="463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title"/>
          </p:nvPr>
        </p:nvSpPr>
        <p:spPr>
          <a:xfrm>
            <a:off x="389325" y="1650550"/>
            <a:ext cx="2379900" cy="10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10. State Machine 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Diagram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15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975" y="0"/>
            <a:ext cx="4988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197450" y="260625"/>
            <a:ext cx="3558600" cy="9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11. Task Scheduling</a:t>
            </a:r>
            <a:endParaRPr sz="24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9"/>
          <p:cNvSpPr txBox="1">
            <a:spLocks noGrp="1"/>
          </p:cNvSpPr>
          <p:nvPr>
            <p:ph type="body" idx="1"/>
          </p:nvPr>
        </p:nvSpPr>
        <p:spPr>
          <a:xfrm>
            <a:off x="282000" y="767025"/>
            <a:ext cx="8550300" cy="3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16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988" y="1566863"/>
            <a:ext cx="6296025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>
            <a:spLocks noGrp="1"/>
          </p:cNvSpPr>
          <p:nvPr>
            <p:ph type="title"/>
          </p:nvPr>
        </p:nvSpPr>
        <p:spPr>
          <a:xfrm>
            <a:off x="377925" y="197250"/>
            <a:ext cx="26901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22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12. Implementation</a:t>
            </a:r>
            <a:endParaRPr sz="2622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17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37" y="866833"/>
            <a:ext cx="4203000" cy="385367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/>
          <p:nvPr/>
        </p:nvSpPr>
        <p:spPr>
          <a:xfrm>
            <a:off x="5481900" y="1922738"/>
            <a:ext cx="315900" cy="3159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5481900" y="2509238"/>
            <a:ext cx="315900" cy="315900"/>
          </a:xfrm>
          <a:prstGeom prst="ellipse">
            <a:avLst/>
          </a:prstGeom>
          <a:solidFill>
            <a:srgbClr val="1155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5481900" y="3626213"/>
            <a:ext cx="315900" cy="3159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5481900" y="3067725"/>
            <a:ext cx="315900" cy="315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5955950" y="1788200"/>
            <a:ext cx="1917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Congestion in Current Junction</a:t>
            </a:r>
            <a:endParaRPr sz="8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5955950" y="2470400"/>
            <a:ext cx="1827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Congestion in Route 1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5955950" y="3028875"/>
            <a:ext cx="1691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Congestion in Route 2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5978150" y="3587350"/>
            <a:ext cx="1782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Congestion in Route 3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CB837-BCD1-CAF4-425F-2D46F955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9812A-3053-2EB5-280F-9AF2321899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4B00A-A4C0-E6CC-0CED-6A084D8414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5" name="Wokwi Simulator - arduino-simon-game - Visual Studio Code 2024-01-16 10-03-05">
            <a:hlinkClick r:id="" action="ppaction://media"/>
            <a:extLst>
              <a:ext uri="{FF2B5EF4-FFF2-40B4-BE49-F238E27FC236}">
                <a16:creationId xmlns:a16="http://schemas.microsoft.com/office/drawing/2014/main" id="{251347B7-A7E2-2947-72B0-CC215E9AA8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13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80155"/>
            <a:ext cx="8190271" cy="478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3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770925" y="604375"/>
            <a:ext cx="1960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13.Testing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687250" y="1124275"/>
            <a:ext cx="7731600" cy="39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of Tested Java Code</a:t>
            </a:r>
            <a:endParaRPr sz="1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19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24" y="1569250"/>
            <a:ext cx="75108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623400" y="367150"/>
            <a:ext cx="7505700" cy="5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819150" y="939525"/>
            <a:ext cx="7505700" cy="34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Case Diagram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Activity &amp; Sequence Diagram for Dynamic Rerouting on Traffic Congestion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Activity &amp; Sequence Diagram for Pedestrian Crossing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Activity &amp; Sequence Diagram for Networked Traffic Control in an Accident Scenario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Internal Block Diagram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Parametric Constraint Diagram 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Machine Diagram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>
              <a:lnSpc>
                <a:spcPct val="105000"/>
              </a:lnSpc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-IN" sz="15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 Scheduling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Testing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Times New Roman"/>
              <a:buAutoNum type="arabicPeriod"/>
            </a:pPr>
            <a:r>
              <a:rPr lang="en" sz="15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Hazards &amp; How to overcome it?</a:t>
            </a:r>
            <a:endParaRPr sz="15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title"/>
          </p:nvPr>
        </p:nvSpPr>
        <p:spPr>
          <a:xfrm>
            <a:off x="1418725" y="1112975"/>
            <a:ext cx="71181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 results(JUnit)</a:t>
            </a:r>
            <a:endParaRPr sz="160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02" name="Google Shape;202;p31"/>
          <p:cNvSpPr txBox="1"/>
          <p:nvPr/>
        </p:nvSpPr>
        <p:spPr>
          <a:xfrm>
            <a:off x="1351775" y="364950"/>
            <a:ext cx="1603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98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13. Testing</a:t>
            </a:r>
            <a:endParaRPr sz="2150">
              <a:solidFill>
                <a:srgbClr val="98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725" y="1530450"/>
            <a:ext cx="6207974" cy="33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311700" y="1758050"/>
            <a:ext cx="2286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14. Hazards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21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325" y="152400"/>
            <a:ext cx="6622149" cy="458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311700" y="1590225"/>
            <a:ext cx="2632200" cy="14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to overcome hazards?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33"/>
          <p:cNvSpPr txBox="1">
            <a:spLocks noGrp="1"/>
          </p:cNvSpPr>
          <p:nvPr>
            <p:ph type="body" idx="1"/>
          </p:nvPr>
        </p:nvSpPr>
        <p:spPr>
          <a:xfrm>
            <a:off x="3654750" y="747100"/>
            <a:ext cx="46248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Regularly monitor and test the system hardware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Redundancy and backup system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Uninterruptible power supply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Fault Tolerant System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Backup and Recovery Systems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Testing and Quality Assurance: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Error Handling and Logging: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990000"/>
                </a:solidFill>
                <a:highlight>
                  <a:schemeClr val="accen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Redundant Communication Channels</a:t>
            </a:r>
            <a:endParaRPr>
              <a:solidFill>
                <a:srgbClr val="990000"/>
              </a:solidFill>
              <a:highlight>
                <a:schemeClr val="accen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80800" y="1738300"/>
            <a:ext cx="23064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body" idx="1"/>
          </p:nvPr>
        </p:nvSpPr>
        <p:spPr>
          <a:xfrm>
            <a:off x="2687200" y="1336725"/>
            <a:ext cx="5548200" cy="23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Font typeface="Times New Roman"/>
              <a:buChar char="●"/>
            </a:pPr>
            <a:r>
              <a:rPr lang="en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https://sparxsystems.com/enterprise_architect_user_guide/16.0/guide_books/mbse_ea_documentation.html</a:t>
            </a:r>
            <a:endParaRPr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Font typeface="Times New Roman"/>
              <a:buChar char="●"/>
            </a:pPr>
            <a:r>
              <a:rPr lang="en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https://sysml.org/tutorials/sysml-diagram-tutorial/</a:t>
            </a:r>
            <a:endParaRPr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Font typeface="Times New Roman"/>
              <a:buChar char="●"/>
            </a:pPr>
            <a:r>
              <a:rPr lang="en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https://www.freertos.org/FreeRTOS-quick-start-guide.html</a:t>
            </a:r>
            <a:endParaRPr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Font typeface="Times New Roman"/>
              <a:buChar char="●"/>
            </a:pPr>
            <a:r>
              <a:rPr lang="en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https://www.sciencedirect.com/science/article/pii/S2046043023000321</a:t>
            </a:r>
            <a:endParaRPr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1" name="Google Shape;231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32" name="Google Shape;232;p35"/>
          <p:cNvSpPr txBox="1"/>
          <p:nvPr/>
        </p:nvSpPr>
        <p:spPr>
          <a:xfrm>
            <a:off x="3641400" y="2323600"/>
            <a:ext cx="24045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accent5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Thank you</a:t>
            </a:r>
            <a:endParaRPr sz="2900">
              <a:solidFill>
                <a:schemeClr val="accent5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73300" y="323625"/>
            <a:ext cx="7505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73300" y="1208375"/>
            <a:ext cx="4693200" cy="34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rgbClr val="990000"/>
                </a:solidFill>
                <a:highlight>
                  <a:schemeClr val="accent1"/>
                </a:highlight>
                <a:latin typeface="Roboto"/>
                <a:ea typeface="Roboto"/>
                <a:cs typeface="Roboto"/>
                <a:sym typeface="Roboto"/>
              </a:rPr>
              <a:t>Networked traffic control is revolutionizing transportation for autonomous vehicles.</a:t>
            </a:r>
            <a:endParaRPr sz="1200" dirty="0">
              <a:solidFill>
                <a:srgbClr val="990000"/>
              </a:solidFill>
              <a:highlight>
                <a:schemeClr val="accen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rgbClr val="990000"/>
                </a:solidFill>
                <a:highlight>
                  <a:schemeClr val="accent1"/>
                </a:highlight>
                <a:latin typeface="Roboto"/>
                <a:ea typeface="Roboto"/>
                <a:cs typeface="Roboto"/>
                <a:sym typeface="Roboto"/>
              </a:rPr>
              <a:t>Leveraging real-time data and communication technologies, it dynamically redirects traffic to alleviate congestion.</a:t>
            </a:r>
            <a:endParaRPr sz="1200" dirty="0">
              <a:solidFill>
                <a:srgbClr val="990000"/>
              </a:solidFill>
              <a:highlight>
                <a:schemeClr val="accen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rgbClr val="990000"/>
                </a:solidFill>
                <a:highlight>
                  <a:schemeClr val="accent1"/>
                </a:highlight>
                <a:latin typeface="Roboto"/>
                <a:ea typeface="Roboto"/>
                <a:cs typeface="Roboto"/>
                <a:sym typeface="Roboto"/>
              </a:rPr>
              <a:t>For pedestrians,the system dynamically adapt signal and signal timings, it ensures seamless crossings with safety.</a:t>
            </a:r>
            <a:endParaRPr sz="1200" dirty="0">
              <a:solidFill>
                <a:srgbClr val="990000"/>
              </a:solidFill>
              <a:highlight>
                <a:schemeClr val="accen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rgbClr val="990000"/>
                </a:solidFill>
                <a:highlight>
                  <a:schemeClr val="accent1"/>
                </a:highlight>
                <a:latin typeface="Roboto"/>
                <a:ea typeface="Roboto"/>
                <a:cs typeface="Roboto"/>
                <a:sym typeface="Roboto"/>
              </a:rPr>
              <a:t>This system integrates real-time communication and data analytics to dynamically manage traffic during emergencies. </a:t>
            </a:r>
            <a:endParaRPr sz="1200" dirty="0">
              <a:solidFill>
                <a:srgbClr val="990000"/>
              </a:solidFill>
              <a:highlight>
                <a:schemeClr val="accen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dirty="0">
              <a:solidFill>
                <a:srgbClr val="990000"/>
              </a:solidFill>
              <a:highlight>
                <a:schemeClr val="accen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700" y="1208375"/>
            <a:ext cx="3771250" cy="26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2975" y="1846125"/>
            <a:ext cx="2757300" cy="10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Requirements 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Diagram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4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675" y="152400"/>
            <a:ext cx="446544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462050" y="1826400"/>
            <a:ext cx="28473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Use Case Diagram</a:t>
            </a:r>
            <a:endParaRPr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5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750" y="152400"/>
            <a:ext cx="4546980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58375" y="1607925"/>
            <a:ext cx="2957700" cy="16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Activity Diagram for Dynamic Rerouting on Traffic congestion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6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075" y="0"/>
            <a:ext cx="51604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85700" y="1745425"/>
            <a:ext cx="2993700" cy="10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Sequence Diagram for 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 Rerouting on 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Traffic congestion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00"/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7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3875" y="0"/>
            <a:ext cx="4220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91675" y="1665950"/>
            <a:ext cx="2611500" cy="19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Activity Diagram for Pedestrian Crossing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8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125" y="0"/>
            <a:ext cx="4792275" cy="5056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582225" y="1714375"/>
            <a:ext cx="3032100" cy="15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40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Sequence Diagram for Pedestrian Crossing </a:t>
            </a:r>
            <a:endParaRPr sz="240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9</a:t>
            </a:fld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775" y="0"/>
            <a:ext cx="44542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394</Words>
  <Application>Microsoft Office PowerPoint</Application>
  <PresentationFormat>On-screen Show (16:9)</PresentationFormat>
  <Paragraphs>95</Paragraphs>
  <Slides>24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Times New Roman</vt:lpstr>
      <vt:lpstr>Calibri</vt:lpstr>
      <vt:lpstr>Old Standard TT</vt:lpstr>
      <vt:lpstr>Arial</vt:lpstr>
      <vt:lpstr>Roboto Slab Medium</vt:lpstr>
      <vt:lpstr>Roboto</vt:lpstr>
      <vt:lpstr>Paperback</vt:lpstr>
      <vt:lpstr>ESE Group 6</vt:lpstr>
      <vt:lpstr>Contents</vt:lpstr>
      <vt:lpstr>Introduction</vt:lpstr>
      <vt:lpstr>2. Requirements   Diagram</vt:lpstr>
      <vt:lpstr>3. Use Case Diagram</vt:lpstr>
      <vt:lpstr>4. Activity Diagram for Dynamic Rerouting on Traffic congestion</vt:lpstr>
      <vt:lpstr>Sequence Diagram for  Dynamic Rerouting on  Traffic congestion </vt:lpstr>
      <vt:lpstr>5. Activity Diagram for Pedestrian Crossing</vt:lpstr>
      <vt:lpstr>Sequence Diagram for Pedestrian Crossing </vt:lpstr>
      <vt:lpstr>6. Activity Diagram for Networked Traffic Control in an Accident Scenario</vt:lpstr>
      <vt:lpstr>Sequence Diagram for Networked Traffic Control in an Accident Scenario</vt:lpstr>
      <vt:lpstr>7. Block  Diagram</vt:lpstr>
      <vt:lpstr>8. Internal Block Diagram</vt:lpstr>
      <vt:lpstr>9. Parametric Constraint Diagram </vt:lpstr>
      <vt:lpstr>10. State Machine  Diagram</vt:lpstr>
      <vt:lpstr>11. Task Scheduling</vt:lpstr>
      <vt:lpstr>12. Implementation</vt:lpstr>
      <vt:lpstr>PowerPoint Presentation</vt:lpstr>
      <vt:lpstr>13.Testing</vt:lpstr>
      <vt:lpstr>Test Case results(JUnit)</vt:lpstr>
      <vt:lpstr>14. Hazards</vt:lpstr>
      <vt:lpstr>How to overcome hazards?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ESE Group 6</dc:title>
  <cp:lastModifiedBy>AKHILESH K</cp:lastModifiedBy>
  <cp:revision>3</cp:revision>
  <dcterms:modified xsi:type="dcterms:W3CDTF">2024-01-16T09:25:53Z</dcterms:modified>
</cp:coreProperties>
</file>